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02"/>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1562" r:id="rId18"/>
    <p:sldId id="2146847128" r:id="rId19"/>
    <p:sldId id="2146847175" r:id="rId20"/>
    <p:sldId id="845" r:id="rId21"/>
    <p:sldId id="2076136319" r:id="rId22"/>
    <p:sldId id="2146847164" r:id="rId23"/>
    <p:sldId id="2146847167" r:id="rId24"/>
    <p:sldId id="2146847168" r:id="rId25"/>
    <p:sldId id="2146847169" r:id="rId26"/>
    <p:sldId id="2146847170" r:id="rId27"/>
    <p:sldId id="2146847171" r:id="rId28"/>
    <p:sldId id="2146847165" r:id="rId29"/>
    <p:sldId id="2146847173" r:id="rId30"/>
    <p:sldId id="2146847195" r:id="rId31"/>
    <p:sldId id="2146847174" r:id="rId32"/>
    <p:sldId id="2146847141" r:id="rId33"/>
    <p:sldId id="2146847129" r:id="rId34"/>
    <p:sldId id="1563" r:id="rId35"/>
    <p:sldId id="2146847142" r:id="rId36"/>
    <p:sldId id="2076136299" r:id="rId37"/>
    <p:sldId id="2146847177" r:id="rId38"/>
    <p:sldId id="2146847178" r:id="rId39"/>
    <p:sldId id="2146847144" r:id="rId40"/>
    <p:sldId id="2146847180" r:id="rId41"/>
    <p:sldId id="2146847179" r:id="rId42"/>
    <p:sldId id="2146847184" r:id="rId43"/>
    <p:sldId id="2146847181" r:id="rId44"/>
    <p:sldId id="2146847185" r:id="rId45"/>
    <p:sldId id="2146847186" r:id="rId46"/>
    <p:sldId id="2146847183" r:id="rId47"/>
    <p:sldId id="2076136293" r:id="rId48"/>
    <p:sldId id="2146847187" r:id="rId49"/>
    <p:sldId id="2146847188" r:id="rId50"/>
    <p:sldId id="2076136298" r:id="rId51"/>
    <p:sldId id="2076136296" r:id="rId52"/>
    <p:sldId id="2076136297" r:id="rId53"/>
    <p:sldId id="2146847194" r:id="rId54"/>
    <p:sldId id="2146847193" r:id="rId55"/>
    <p:sldId id="2146847191" r:id="rId56"/>
    <p:sldId id="2146847192" r:id="rId57"/>
    <p:sldId id="2076136313" r:id="rId58"/>
    <p:sldId id="2076136308" r:id="rId59"/>
    <p:sldId id="2146847146" r:id="rId60"/>
    <p:sldId id="2146847147" r:id="rId61"/>
    <p:sldId id="2146847130" r:id="rId62"/>
    <p:sldId id="2146847148" r:id="rId63"/>
    <p:sldId id="2146847149" r:id="rId64"/>
    <p:sldId id="2146847150" r:id="rId65"/>
    <p:sldId id="2146847151" r:id="rId66"/>
    <p:sldId id="2146847197" r:id="rId67"/>
    <p:sldId id="2146847152" r:id="rId68"/>
    <p:sldId id="2146847153" r:id="rId69"/>
    <p:sldId id="2146847154" r:id="rId70"/>
    <p:sldId id="2146847155" r:id="rId71"/>
    <p:sldId id="2146847127" r:id="rId72"/>
    <p:sldId id="2076136326" r:id="rId73"/>
    <p:sldId id="877" r:id="rId74"/>
    <p:sldId id="2146847135" r:id="rId75"/>
    <p:sldId id="2146847204" r:id="rId76"/>
    <p:sldId id="2146847201" r:id="rId77"/>
    <p:sldId id="2146847202" r:id="rId78"/>
    <p:sldId id="2146847203" r:id="rId79"/>
    <p:sldId id="2146847200" r:id="rId80"/>
    <p:sldId id="2146847136" r:id="rId81"/>
    <p:sldId id="2146847137" r:id="rId82"/>
    <p:sldId id="2146847133" r:id="rId83"/>
    <p:sldId id="2146847138" r:id="rId84"/>
    <p:sldId id="2146847139" r:id="rId85"/>
    <p:sldId id="2146847131" r:id="rId86"/>
    <p:sldId id="2146847156" r:id="rId87"/>
    <p:sldId id="2146847157" r:id="rId88"/>
    <p:sldId id="2146847132" r:id="rId89"/>
    <p:sldId id="2146847158" r:id="rId90"/>
    <p:sldId id="2146847159" r:id="rId91"/>
    <p:sldId id="2146847134" r:id="rId92"/>
    <p:sldId id="2146847160" r:id="rId93"/>
    <p:sldId id="2146847161" r:id="rId94"/>
    <p:sldId id="2146847162" r:id="rId95"/>
    <p:sldId id="2076136305" r:id="rId96"/>
    <p:sldId id="2076136306" r:id="rId97"/>
    <p:sldId id="2076136302" r:id="rId98"/>
    <p:sldId id="2146847122" r:id="rId99"/>
    <p:sldId id="627" r:id="rId100"/>
    <p:sldId id="214684711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3" autoAdjust="0"/>
    <p:restoredTop sz="94660"/>
  </p:normalViewPr>
  <p:slideViewPr>
    <p:cSldViewPr snapToGrid="0">
      <p:cViewPr varScale="1">
        <p:scale>
          <a:sx n="81" d="100"/>
          <a:sy n="81" d="100"/>
        </p:scale>
        <p:origin x="96" y="612"/>
      </p:cViewPr>
      <p:guideLst/>
    </p:cSldViewPr>
  </p:slideViewPr>
  <p:notesTextViewPr>
    <p:cViewPr>
      <p:scale>
        <a:sx n="1" d="1"/>
        <a:sy n="1" d="1"/>
      </p:scale>
      <p:origin x="0" y="0"/>
    </p:cViewPr>
  </p:notesTextViewPr>
  <p:sorterViewPr>
    <p:cViewPr>
      <p:scale>
        <a:sx n="66" d="100"/>
        <a:sy n="66" d="100"/>
      </p:scale>
      <p:origin x="0" y="-65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microsoft.com/office/2016/11/relationships/changesInfo" Target="changesInfos/changesInfo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108" Type="http://schemas.microsoft.com/office/2018/10/relationships/authors" Targe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1/7/2023 2:49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59</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62</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6.xml"/><Relationship Id="rId7" Type="http://schemas.openxmlformats.org/officeDocument/2006/relationships/image" Target="../media/image105.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04.jpeg"/><Relationship Id="rId4" Type="http://schemas.openxmlformats.org/officeDocument/2006/relationships/image" Target="../media/image103.png"/><Relationship Id="rId9" Type="http://schemas.openxmlformats.org/officeDocument/2006/relationships/image" Target="../media/image106.png"/></Relationships>
</file>

<file path=ppt/slides/_rels/slide95.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4.jpeg"/><Relationship Id="rId18" Type="http://schemas.openxmlformats.org/officeDocument/2006/relationships/image" Target="../media/image119.png"/><Relationship Id="rId3" Type="http://schemas.openxmlformats.org/officeDocument/2006/relationships/notesSlide" Target="../notesSlides/notesSlide7.xml"/><Relationship Id="rId7" Type="http://schemas.openxmlformats.org/officeDocument/2006/relationships/image" Target="../media/image109.png"/><Relationship Id="rId12" Type="http://schemas.microsoft.com/office/2007/relationships/hdphoto" Target="../media/hdphoto1.wdp"/><Relationship Id="rId17" Type="http://schemas.openxmlformats.org/officeDocument/2006/relationships/image" Target="../media/image118.png"/><Relationship Id="rId2" Type="http://schemas.openxmlformats.org/officeDocument/2006/relationships/slideLayout" Target="../slideLayouts/slideLayout21.xml"/><Relationship Id="rId16" Type="http://schemas.openxmlformats.org/officeDocument/2006/relationships/image" Target="../media/image117.jpeg"/><Relationship Id="rId20" Type="http://schemas.openxmlformats.org/officeDocument/2006/relationships/image" Target="../media/image122.png"/><Relationship Id="rId1" Type="http://schemas.openxmlformats.org/officeDocument/2006/relationships/tags" Target="../tags/tag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2.png"/><Relationship Id="rId9" Type="http://schemas.openxmlformats.org/officeDocument/2006/relationships/image" Target="../media/image111.png"/><Relationship Id="rId1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bool_var2node</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E-nodes</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215991"/>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215991"/>
              </a:xfrm>
              <a:prstGeom prst="rect">
                <a:avLst/>
              </a:prstGeom>
              <a:blipFill>
                <a:blip r:embed="rId3"/>
                <a:stretch>
                  <a:fillRect l="-395" r="-3755" b="-49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4079900" y="5088169"/>
            <a:ext cx="2016100" cy="969536"/>
          </a:xfrm>
          <a:prstGeom prst="wedgeRectCallout">
            <a:avLst>
              <a:gd name="adj1" fmla="val 35405"/>
              <a:gd name="adj2" fmla="val -143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0610" y="5054396"/>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pPr/>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pPr marL="0" indent="0">
              <a:buNone/>
            </a:pPr>
            <a:endParaRPr lang="en-US" dirty="0"/>
          </a:p>
        </p:txBody>
      </p:sp>
      <p:sp>
        <p:nvSpPr>
          <p:cNvPr id="5" name="TextBox 4">
            <a:extLst>
              <a:ext uri="{FF2B5EF4-FFF2-40B4-BE49-F238E27FC236}">
                <a16:creationId xmlns:a16="http://schemas.microsoft.com/office/drawing/2014/main" id="{189B8527-86DE-56E6-9638-2CB773994399}"/>
              </a:ext>
            </a:extLst>
          </p:cNvPr>
          <p:cNvSpPr txBox="1"/>
          <p:nvPr/>
        </p:nvSpPr>
        <p:spPr>
          <a:xfrm>
            <a:off x="933202" y="1825625"/>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Tree>
    <p:extLst>
      <p:ext uri="{BB962C8B-B14F-4D97-AF65-F5344CB8AC3E}">
        <p14:creationId xmlns:p14="http://schemas.microsoft.com/office/powerpoint/2010/main" val="271466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a:xfrm>
            <a:off x="1016330" y="2680648"/>
            <a:ext cx="10515600" cy="4351338"/>
          </a:xfrm>
        </p:spPr>
        <p:txBody>
          <a:bodyPr/>
          <a:lstStyle/>
          <a:p>
            <a:pPr marL="0" indent="0">
              <a:buNone/>
            </a:pPr>
            <a:endParaRPr lang="en-US" dirty="0"/>
          </a:p>
        </p:txBody>
      </p:sp>
      <p:sp>
        <p:nvSpPr>
          <p:cNvPr id="5" name="TextBox 4">
            <a:extLst>
              <a:ext uri="{FF2B5EF4-FFF2-40B4-BE49-F238E27FC236}">
                <a16:creationId xmlns:a16="http://schemas.microsoft.com/office/drawing/2014/main" id="{189B8527-86DE-56E6-9638-2CB773994399}"/>
              </a:ext>
            </a:extLst>
          </p:cNvPr>
          <p:cNvSpPr txBox="1"/>
          <p:nvPr/>
        </p:nvSpPr>
        <p:spPr>
          <a:xfrm>
            <a:off x="838201" y="1825625"/>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note use quantifiers or Custom Theories</a:t>
            </a:r>
          </a:p>
        </p:txBody>
      </p:sp>
    </p:spTree>
    <p:extLst>
      <p:ext uri="{BB962C8B-B14F-4D97-AF65-F5344CB8AC3E}">
        <p14:creationId xmlns:p14="http://schemas.microsoft.com/office/powerpoint/2010/main" val="1522137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a:xfrm>
            <a:off x="1016330" y="2680648"/>
            <a:ext cx="10515600" cy="4351338"/>
          </a:xfrm>
        </p:spPr>
        <p:txBody>
          <a:bodyPr/>
          <a:lstStyle/>
          <a:p>
            <a:pPr marL="0" indent="0">
              <a:buNone/>
            </a:pPr>
            <a:endParaRPr lang="en-US" dirty="0"/>
          </a:p>
        </p:txBody>
      </p:sp>
      <p:sp>
        <p:nvSpPr>
          <p:cNvPr id="5" name="TextBox 4">
            <a:extLst>
              <a:ext uri="{FF2B5EF4-FFF2-40B4-BE49-F238E27FC236}">
                <a16:creationId xmlns:a16="http://schemas.microsoft.com/office/drawing/2014/main" id="{189B8527-86DE-56E6-9638-2CB773994399}"/>
              </a:ext>
            </a:extLst>
          </p:cNvPr>
          <p:cNvSpPr txBox="1"/>
          <p:nvPr/>
        </p:nvSpPr>
        <p:spPr>
          <a:xfrm>
            <a:off x="838201" y="1825625"/>
            <a:ext cx="3496293" cy="369332"/>
          </a:xfrm>
          <a:prstGeom prst="rect">
            <a:avLst/>
          </a:prstGeom>
          <a:noFill/>
          <a:ln>
            <a:solidFill>
              <a:schemeClr val="tx1"/>
            </a:solidFill>
          </a:ln>
        </p:spPr>
        <p:txBody>
          <a:bodyPr wrap="square">
            <a:spAutoFit/>
          </a:bodyPr>
          <a:lstStyle/>
          <a:p>
            <a:pPr marL="0" indent="0">
              <a:buNone/>
            </a:pPr>
            <a:r>
              <a:rPr lang="en-US" dirty="0"/>
              <a:t>Break symmetries in the encoding</a:t>
            </a:r>
          </a:p>
        </p:txBody>
      </p:sp>
    </p:spTree>
    <p:extLst>
      <p:ext uri="{BB962C8B-B14F-4D97-AF65-F5344CB8AC3E}">
        <p14:creationId xmlns:p14="http://schemas.microsoft.com/office/powerpoint/2010/main" val="968410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a:xfrm>
            <a:off x="1016330" y="2680648"/>
            <a:ext cx="10515600" cy="4351338"/>
          </a:xfrm>
        </p:spPr>
        <p:txBody>
          <a:bodyPr/>
          <a:lstStyle/>
          <a:p>
            <a:pPr marL="0" indent="0">
              <a:buNone/>
            </a:pPr>
            <a:r>
              <a:rPr lang="en-US" dirty="0"/>
              <a:t>Bv2nat, int2bv</a:t>
            </a:r>
          </a:p>
          <a:p>
            <a:pPr marL="0" indent="0">
              <a:buNone/>
            </a:pPr>
            <a:r>
              <a:rPr lang="en-US" dirty="0" err="1"/>
              <a:t>str.len</a:t>
            </a:r>
            <a:r>
              <a:rPr lang="en-US" dirty="0"/>
              <a:t>,</a:t>
            </a:r>
          </a:p>
          <a:p>
            <a:pPr marL="0" indent="0">
              <a:buNone/>
            </a:pPr>
            <a:r>
              <a:rPr lang="en-US" dirty="0"/>
              <a:t>Recursive functions</a:t>
            </a:r>
          </a:p>
          <a:p>
            <a:pPr marL="0" indent="0">
              <a:buNone/>
            </a:pPr>
            <a:r>
              <a:rPr lang="en-US" dirty="0"/>
              <a:t>quantifiers </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1" y="1825625"/>
            <a:ext cx="3911929" cy="371310"/>
          </a:xfrm>
          <a:prstGeom prst="rect">
            <a:avLst/>
          </a:prstGeom>
          <a:noFill/>
          <a:ln>
            <a:solidFill>
              <a:schemeClr val="tx1"/>
            </a:solidFill>
          </a:ln>
        </p:spPr>
        <p:txBody>
          <a:bodyPr wrap="square">
            <a:spAutoFit/>
          </a:bodyPr>
          <a:lstStyle/>
          <a:p>
            <a:pPr marL="0" indent="0">
              <a:buNone/>
            </a:pPr>
            <a:r>
              <a:rPr lang="en-US" dirty="0"/>
              <a:t>The cost of impure and mixed theories</a:t>
            </a:r>
          </a:p>
        </p:txBody>
      </p:sp>
    </p:spTree>
    <p:extLst>
      <p:ext uri="{BB962C8B-B14F-4D97-AF65-F5344CB8AC3E}">
        <p14:creationId xmlns:p14="http://schemas.microsoft.com/office/powerpoint/2010/main" val="2836247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47456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2948</TotalTime>
  <Words>3306</Words>
  <Application>Microsoft Office PowerPoint</Application>
  <PresentationFormat>Widescreen</PresentationFormat>
  <Paragraphs>671</Paragraphs>
  <Slides>95</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95</vt:i4>
      </vt:variant>
    </vt:vector>
  </HeadingPairs>
  <TitlesOfParts>
    <vt:vector size="107"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        overview</vt:lpstr>
      <vt:lpstr>Solver Engines</vt:lpstr>
      <vt:lpstr>        overview</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Dichotomy – Proofs and Models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Data-types, Arrays</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Formulating Formulas for Z3</vt:lpstr>
      <vt:lpstr>Formulating Formulas for Z3</vt:lpstr>
      <vt:lpstr>Formulating Formulas for Z3</vt:lpstr>
      <vt:lpstr>Formulating Formulas for Z3</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206</cp:revision>
  <dcterms:created xsi:type="dcterms:W3CDTF">2020-08-26T00:59:18Z</dcterms:created>
  <dcterms:modified xsi:type="dcterms:W3CDTF">2023-01-08T04:22:43Z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